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677" r:id="rId5"/>
  </p:sldMasterIdLst>
  <p:notesMasterIdLst>
    <p:notesMasterId r:id="rId33"/>
  </p:notesMasterIdLst>
  <p:sldIdLst>
    <p:sldId id="259" r:id="rId6"/>
    <p:sldId id="296" r:id="rId7"/>
    <p:sldId id="311" r:id="rId8"/>
    <p:sldId id="282" r:id="rId9"/>
    <p:sldId id="310" r:id="rId10"/>
    <p:sldId id="303" r:id="rId11"/>
    <p:sldId id="290" r:id="rId12"/>
    <p:sldId id="261" r:id="rId13"/>
    <p:sldId id="269" r:id="rId14"/>
    <p:sldId id="270" r:id="rId15"/>
    <p:sldId id="291" r:id="rId16"/>
    <p:sldId id="288" r:id="rId17"/>
    <p:sldId id="271" r:id="rId18"/>
    <p:sldId id="292" r:id="rId19"/>
    <p:sldId id="304" r:id="rId20"/>
    <p:sldId id="306" r:id="rId21"/>
    <p:sldId id="307" r:id="rId22"/>
    <p:sldId id="308" r:id="rId23"/>
    <p:sldId id="293" r:id="rId24"/>
    <p:sldId id="264" r:id="rId25"/>
    <p:sldId id="273" r:id="rId26"/>
    <p:sldId id="294" r:id="rId27"/>
    <p:sldId id="267" r:id="rId28"/>
    <p:sldId id="265" r:id="rId29"/>
    <p:sldId id="279" r:id="rId30"/>
    <p:sldId id="309" r:id="rId31"/>
    <p:sldId id="302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8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94767"/>
  </p:normalViewPr>
  <p:slideViewPr>
    <p:cSldViewPr snapToGrid="0">
      <p:cViewPr>
        <p:scale>
          <a:sx n="192" d="100"/>
          <a:sy n="192" d="100"/>
        </p:scale>
        <p:origin x="-7576" y="-2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C542D-D027-A348-B0BA-D98715CAB8EB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150-19C2-E547-A4DA-178CF8273A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5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 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200"/>
              </a:lnSpc>
              <a:buFontTx/>
              <a:buNone/>
              <a:defRPr sz="16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CEEA0D0-7851-6676-B734-1165CA06A2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32" y="5611752"/>
            <a:ext cx="3357136" cy="9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0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142E8-BCD6-59A0-8661-800078D1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A88D61-3DE5-E064-33CA-0903343C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CDE93A-FD43-A523-184F-4FED2C9C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25620-834A-C26E-500A-E0AB786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43D47C-25C9-8B0E-B64C-1D4E2155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4CB29-9900-71D9-1066-0F23A7FE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590C5D-621A-1BD6-026E-82CE72D5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5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00D8C-2368-039F-0F94-D026184E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1660A-C0B5-C04B-5BE3-44DA176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1029A7-FDC3-7FAF-59FB-C6F7F86C1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C26F4D-30C8-F154-C0CF-16FB35DB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A16A0F-81B4-6C20-5D95-E564E95E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398EAB-5560-9321-B2EB-B4143BE4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34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C6910-1219-7C4C-0F31-C762801B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AEB086-B534-49F0-730D-D3D130E6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34B822-9B7D-7D0B-F97D-F82F36421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5DD77D-E32E-ECD9-9F20-13DAB5AB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AA32C6-3A48-D537-1A56-FF0DE3D3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9FD9B-7612-B6B5-34DD-BF19398D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8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BA337-2EB6-6F9E-721A-D631A3B3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D5F26F-EF1F-4C38-4517-DAABB7F2B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785AF-306B-E564-85A9-8E294BE2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EECE89-0EAC-61E2-2BCE-7924E76C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2EB7B-47D6-78D6-66B0-B4BFD222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584D3A-3B6D-4984-4BA6-7FC3C9C08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42AC3B-18C4-DE9B-F24E-DBDB2F2C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3B4B61-9AF1-F6A1-159B-21832687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B7BB5-D8BF-3493-217A-E08FDB26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3BA212-DBED-87D0-AFFF-0832D0E1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3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_Titel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29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de-DE" sz="1800">
              <a:solidFill>
                <a:srgbClr val="02298E"/>
              </a:solidFill>
            </a:endParaRPr>
          </a:p>
        </p:txBody>
      </p:sp>
      <p:pic>
        <p:nvPicPr>
          <p:cNvPr id="6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9" y="5715915"/>
            <a:ext cx="3007491" cy="78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11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4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6263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15" y="6201515"/>
            <a:ext cx="1823817" cy="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6"/>
          <p:cNvSpPr txBox="1">
            <a:spLocks/>
          </p:cNvSpPr>
          <p:nvPr userDrawn="1"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dirty="0">
                <a:solidFill>
                  <a:srgbClr val="022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- Optimierung von Datenbanken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637117" y="6421438"/>
            <a:ext cx="77872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1200" dirty="0">
                <a:solidFill>
                  <a:srgbClr val="02298E"/>
                </a:solidFill>
                <a:latin typeface="Arial" charset="0"/>
                <a:ea typeface="ヒラギノ角ゴ Pro W3" charset="0"/>
                <a:cs typeface="Arial" charset="0"/>
              </a:rPr>
              <a:t>Daniel Freire Mendes</a:t>
            </a:r>
            <a:endParaRPr lang="en-US" sz="1100" kern="1200" dirty="0">
              <a:solidFill>
                <a:srgbClr val="02298E"/>
              </a:solidFill>
              <a:latin typeface="Arial" charset="0"/>
              <a:ea typeface="ヒラギノ角ゴ Pro W3" charset="0"/>
              <a:cs typeface="Arial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AEE6DE-D5F7-5DC6-D8CB-04F5B71E345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181" y="1473932"/>
            <a:ext cx="10938935" cy="413947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B11D7-631F-235F-8211-DBACFCA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8" y="368771"/>
            <a:ext cx="10962219" cy="959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all" dirty="0">
                <a:solidFill>
                  <a:srgbClr val="02298E"/>
                </a:solidFill>
                <a:latin typeface="Arial"/>
                <a:ea typeface="ヒラギノ角ゴ Pro W3" charset="0"/>
                <a:cs typeface="ヒラギノ角ゴ Pro W3" charset="0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/>
              <a:t>Mastertitelformat bearbeiten</a:t>
            </a:r>
            <a:endParaRPr lang="en-US"/>
          </a:p>
        </p:txBody>
      </p:sp>
      <p:sp>
        <p:nvSpPr>
          <p:cNvPr id="2" name="Foliennummernplatzhalter 20">
            <a:extLst>
              <a:ext uri="{FF2B5EF4-FFF2-40B4-BE49-F238E27FC236}">
                <a16:creationId xmlns:a16="http://schemas.microsoft.com/office/drawing/2014/main" id="{BA7A5E1A-4E53-DDFF-2B11-46149FDAB6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01288E"/>
                </a:solidFill>
              </a:defRPr>
            </a:lvl1pPr>
          </a:lstStyle>
          <a:p>
            <a:fld id="{8F9EB104-BB31-4676-A69B-D2BC3D1EFC76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055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kapitel">
    <p:bg>
      <p:bgPr>
        <a:solidFill>
          <a:srgbClr val="012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15" y="6201515"/>
            <a:ext cx="1823817" cy="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6"/>
          <p:cNvSpPr txBox="1">
            <a:spLocks/>
          </p:cNvSpPr>
          <p:nvPr userDrawn="1"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- Optimierung von Datenbanken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637117" y="6421438"/>
            <a:ext cx="77872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1200" dirty="0">
                <a:solidFill>
                  <a:schemeClr val="bg1"/>
                </a:solidFill>
                <a:latin typeface="Arial" charset="0"/>
                <a:ea typeface="ヒラギノ角ゴ Pro W3" charset="0"/>
                <a:cs typeface="Arial" charset="0"/>
              </a:rPr>
              <a:t>Daniel Freire Mendes</a:t>
            </a:r>
            <a:endParaRPr lang="en-US" sz="1100" kern="1200" dirty="0">
              <a:solidFill>
                <a:schemeClr val="bg1"/>
              </a:solidFill>
              <a:latin typeface="Arial" charset="0"/>
              <a:ea typeface="ヒラギノ角ゴ Pro W3" charset="0"/>
              <a:cs typeface="Arial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B11D7-631F-235F-8211-DBACFCA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99" y="2512486"/>
            <a:ext cx="10507133" cy="139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i="0" kern="1200" cap="all" dirty="0">
                <a:solidFill>
                  <a:schemeClr val="bg1"/>
                </a:solidFill>
                <a:latin typeface="Arial"/>
                <a:ea typeface="ヒラギノ角ゴ Pro W3" charset="0"/>
                <a:cs typeface="ヒラギノ角ゴ Pro W3" charset="0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Foliennummernplatzhalter 20">
            <a:extLst>
              <a:ext uri="{FF2B5EF4-FFF2-40B4-BE49-F238E27FC236}">
                <a16:creationId xmlns:a16="http://schemas.microsoft.com/office/drawing/2014/main" id="{BA7A5E1A-4E53-DDFF-2B11-46149FDAB6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F9EB104-BB31-4676-A69B-D2BC3D1EFC76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363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D2107-E0BD-2F2F-8399-8CD2A7DB1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4405EA-F8E6-4B34-10E2-DD5AD5FA1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E1731-0583-217E-984F-EABA40C9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83CF59-D5A4-9CB4-36E8-D97230DF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19E0F1-CDAA-D2FB-2D91-A1372868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3A439-367B-6C78-9510-5CBF8A2D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4200-EC4D-29C0-F9E4-4CBD5DFEE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7B246-584C-C336-657B-94FA2489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287D6E-EB4C-72FE-8C53-741E796E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35811A-4556-97EC-FA9F-547298CA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9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246C5-362A-5115-877F-2B82675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54D7E0-7BC6-31B9-7FEC-98193731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B8B94-A4DF-9938-EF88-1FE1DB6B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E19C-4C55-76D3-0C20-C1D27013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C9EBF2-74E0-DBDD-FCF3-8249EA2B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0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42458-8817-B4EC-E980-0115F57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6D667-D330-F9EF-F3D5-F21B17578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9772CB-4B3A-F44D-0A02-BC98CC611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8C78AE-AB51-71E1-1766-1DEBB845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53B842-DFE6-EE28-41BB-8BE298B1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6F28BF-74FF-03B8-9722-74E66F27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16F85-8E82-7627-F63A-1A42D4EF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2C39D8-1F53-890F-F337-F3DD2E64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648CA1-80FC-65F4-9655-2C52660B4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621A5C-89A6-BDC0-06D5-8FCC253B9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F226F0-FE94-A637-D258-3924304FB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5CC22A-3B82-6CF6-5F36-E6E00A4F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FCC66E-935B-7E9A-16E9-E04F7167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EA00D1-A485-11DD-D2D3-D0D5C01A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2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36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89" r:id="rId4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351C79-7D7B-E675-0590-B29E7397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50B183-6CBC-41AB-C11E-D51BE803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94DCFB-8200-AC65-DEA9-76E63A1CF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BAA47-0908-7E47-A2A2-84EDE277B6B8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4BBD81-97BA-CAB4-4BD2-22F8CB80E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6C6353-F40B-993F-41D1-06D04EB50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3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18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hyperlink" Target="https://upload.wikimedia.org/wikipedia/commons/thumb/e/ed/Pandas_logo.svg/2560px-Pandas_logo.svg.png" TargetMode="External"/><Relationship Id="rId17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hyperlink" Target="https://www.svgrepo.com/show/306098/githubactions.svg" TargetMode="External"/><Relationship Id="rId5" Type="http://schemas.openxmlformats.org/officeDocument/2006/relationships/slide" Target="slide6.xml"/><Relationship Id="rId15" Type="http://schemas.openxmlformats.org/officeDocument/2006/relationships/image" Target="../media/image7.png"/><Relationship Id="rId10" Type="http://schemas.openxmlformats.org/officeDocument/2006/relationships/hyperlink" Target="https://upload.wikimedia.org/wikipedia/commons/9/91/Octicons-mark-github.svg" TargetMode="External"/><Relationship Id="rId9" Type="http://schemas.openxmlformats.org/officeDocument/2006/relationships/image" Target="../media/image6.png"/><Relationship Id="rId14" Type="http://schemas.openxmlformats.org/officeDocument/2006/relationships/hyperlink" Target="https://upload.wikimedia.org/wikipedia/commons/thumb/c/c3/Python-logo-notext.svg/1869px-Python-logo-notext.svg.p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vgrepo.com/show/306098/githubactions.svg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upload.wikimedia.org/wikipedia/commons/9/91/Octicons-mark-github.svg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hyperlink" Target="https://upload.wikimedia.org/wikipedia/commons/thumb/c/c3/Python-logo-notext.svg/1869px-Python-logo-notext.svg.png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upload.wikimedia.org/wikipedia/commons/thumb/e/ed/Pandas_logo.svg/2560px-Pandas_logo.svg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02FB152-CD33-E3E1-9FB1-B8C607C9CC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9502" y="2390065"/>
            <a:ext cx="9972996" cy="1387190"/>
          </a:xfrm>
        </p:spPr>
        <p:txBody>
          <a:bodyPr/>
          <a:lstStyle/>
          <a:p>
            <a:pPr algn="ctr"/>
            <a:r>
              <a:rPr lang="de-DE" sz="4200" dirty="0"/>
              <a:t>Performance - Optimierung </a:t>
            </a:r>
          </a:p>
          <a:p>
            <a:pPr algn="ctr"/>
            <a:r>
              <a:rPr lang="de-DE" sz="4200" dirty="0"/>
              <a:t>von Datenbanken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B71EA1-752D-D4F3-1D2D-79FFBDC13D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9503" y="3980454"/>
            <a:ext cx="9972995" cy="693837"/>
          </a:xfrm>
        </p:spPr>
        <p:txBody>
          <a:bodyPr/>
          <a:lstStyle/>
          <a:p>
            <a:pPr algn="ctr"/>
            <a:r>
              <a:rPr lang="de-DE" sz="2400" dirty="0"/>
              <a:t>Daniel Freire Mendes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91B98B-6268-F957-E76E-E6BB3D299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717" y="4917876"/>
            <a:ext cx="9972995" cy="69383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800" dirty="0"/>
              <a:t>Erstprüferin: Prof. Dr. Stefan Sarstedt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800" dirty="0"/>
              <a:t>Zweitprüfer: Prof. Dr. Olaf Zukunft</a:t>
            </a:r>
          </a:p>
        </p:txBody>
      </p:sp>
    </p:spTree>
    <p:extLst>
      <p:ext uri="{BB962C8B-B14F-4D97-AF65-F5344CB8AC3E}">
        <p14:creationId xmlns:p14="http://schemas.microsoft.com/office/powerpoint/2010/main" val="29731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"/>
    </mc:Choice>
    <mc:Fallback xmlns="">
      <p:transition spd="slow" advTm="93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A8517-0F6B-A4BD-3321-93B04875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E4A9D4A-1D15-093E-87A9-406C547B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74" y="1442447"/>
            <a:ext cx="4810038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0AD035FA-0E6B-A6EA-83A2-7D54A2DF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45" y="1442447"/>
            <a:ext cx="4755022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4D4D68C-53F8-5678-C8BF-5DDF0A25F233}"/>
              </a:ext>
            </a:extLst>
          </p:cNvPr>
          <p:cNvSpPr/>
          <p:nvPr/>
        </p:nvSpPr>
        <p:spPr>
          <a:xfrm>
            <a:off x="6288686" y="4672075"/>
            <a:ext cx="4777881" cy="1007999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Bei Schreibbefehlen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Char schneller als </a:t>
            </a:r>
            <a:r>
              <a:rPr lang="de-DE" dirty="0" err="1"/>
              <a:t>Varchar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befüllt ist, desto langsamer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AB6606-1442-1F88-EF0A-18A7AB70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163D25-3EF8-85DD-BD5B-4B2AD75805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10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FEF7477B-5F98-C4BD-65C4-80149141E885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CDEBF3E6-EAF6-2F8F-6174-41A3D851344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E5397FA0-FE5E-D562-BCD6-0037D2F70AC0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11CDCD3-BEB5-85F9-079E-A37463756840}"/>
              </a:ext>
            </a:extLst>
          </p:cNvPr>
          <p:cNvSpPr/>
          <p:nvPr/>
        </p:nvSpPr>
        <p:spPr>
          <a:xfrm>
            <a:off x="1067374" y="4672075"/>
            <a:ext cx="4810038" cy="1007999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Bei Lesebefehle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Varchar</a:t>
            </a:r>
            <a:r>
              <a:rPr lang="de-DE" dirty="0"/>
              <a:t> schneller als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Länger desto langsamer</a:t>
            </a:r>
          </a:p>
        </p:txBody>
      </p:sp>
    </p:spTree>
    <p:extLst>
      <p:ext uri="{BB962C8B-B14F-4D97-AF65-F5344CB8AC3E}">
        <p14:creationId xmlns:p14="http://schemas.microsoft.com/office/powerpoint/2010/main" val="323468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17075-E238-FC84-E76A-BA5928C8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EEBCA8-9D8F-554F-22AB-E805C41F2B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8712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Reihe, Text enthält.&#10;&#10;Automatisch generierte Beschreibung">
            <a:extLst>
              <a:ext uri="{FF2B5EF4-FFF2-40B4-BE49-F238E27FC236}">
                <a16:creationId xmlns:a16="http://schemas.microsoft.com/office/drawing/2014/main" id="{70C797C5-484E-C26F-46F9-25B60755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56" y="1423554"/>
            <a:ext cx="6307200" cy="4010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7D53252-88BB-FD91-A28D-DA558CCF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 Allgemein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CF3454-72D2-B27A-DA78-E2C69997A43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12</a:t>
            </a:fld>
            <a:endParaRPr lang="de-DE" alt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3E0BFCB-0A5D-E3D0-27D9-0B31BC8D20CF}"/>
              </a:ext>
            </a:extLst>
          </p:cNvPr>
          <p:cNvSpPr/>
          <p:nvPr/>
        </p:nvSpPr>
        <p:spPr>
          <a:xfrm>
            <a:off x="608538" y="1687606"/>
            <a:ext cx="4168558" cy="3482788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900"/>
              </a:spcAft>
            </a:pPr>
            <a:r>
              <a:rPr lang="de-DE" b="1" u="sng" dirty="0"/>
              <a:t>Allgemeine Vergleiche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Abfragen mit Index schneller als ohne Index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Bei sehr geringer Zeilenanzahl ohne effizienter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Viele Hashkollisionen führen zu weniger Performance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 err="1"/>
              <a:t>Einfügeoperationen</a:t>
            </a:r>
            <a:r>
              <a:rPr lang="de-DE" dirty="0"/>
              <a:t> in beiden Fällen leicht langsamer durch die Pflege des Indexes</a:t>
            </a:r>
          </a:p>
        </p:txBody>
      </p:sp>
    </p:spTree>
    <p:extLst>
      <p:ext uri="{BB962C8B-B14F-4D97-AF65-F5344CB8AC3E}">
        <p14:creationId xmlns:p14="http://schemas.microsoft.com/office/powerpoint/2010/main" val="21869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D1D7-72A5-DD8D-ED97-0A03B83F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51186AE-8E4D-2E35-E099-E2678A83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B-</a:t>
            </a:r>
            <a:r>
              <a:rPr lang="de-DE" dirty="0" err="1"/>
              <a:t>Tree</a:t>
            </a:r>
            <a:r>
              <a:rPr lang="de-DE" dirty="0"/>
              <a:t> und Hash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2BC06-42B4-B66D-6C46-9DAECCBE92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13</a:t>
            </a:fld>
            <a:endParaRPr lang="de-DE" altLang="de-DE" dirty="0"/>
          </a:p>
        </p:txBody>
      </p:sp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D7897DE-CEEC-78BC-B82E-1CAB009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97" y="1515491"/>
            <a:ext cx="6018059" cy="3827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0F53078-DFCE-E3A7-7A95-A2D10E802352}"/>
              </a:ext>
            </a:extLst>
          </p:cNvPr>
          <p:cNvSpPr/>
          <p:nvPr/>
        </p:nvSpPr>
        <p:spPr>
          <a:xfrm>
            <a:off x="365346" y="2209351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Ergebnisse aus Benchmarks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Wenn Index verwendet, ist Hash besser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Allerdings hat B-</a:t>
            </a:r>
            <a:r>
              <a:rPr lang="de-DE" dirty="0" err="1"/>
              <a:t>Tree</a:t>
            </a:r>
            <a:r>
              <a:rPr lang="de-DE" dirty="0"/>
              <a:t> mehr Anwendungs-fälle, bspw. Bereichsabfragen- oder Sortierungen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Hingegen Hash-Index funktioniert nur bei exaktem Schlüsselabgleich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Bei allen anderen ist Hash deutlich langsamer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8D46E1-F22B-8CB0-8F23-D8C878DA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89" t="47622" r="10297" b="32932"/>
          <a:stretch/>
        </p:blipFill>
        <p:spPr>
          <a:xfrm>
            <a:off x="669554" y="1560316"/>
            <a:ext cx="4424708" cy="3095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412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4A1AB-C6FF-F7A5-7C91-0A0460EF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688E87-5AF4-81C8-6E89-A4D2570040B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73028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ECA4-13ED-DC6D-0A4B-266B340C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67BD3BFF-4FC5-BDC5-E45E-ABF0B35C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9" t="29933" r="34414" b="21160"/>
          <a:stretch/>
        </p:blipFill>
        <p:spPr>
          <a:xfrm>
            <a:off x="4207046" y="1962100"/>
            <a:ext cx="6120000" cy="2151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27944F-1752-A6DE-2E00-D5C43069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42" t="72709" r="31896" b="20031"/>
          <a:stretch/>
        </p:blipFill>
        <p:spPr>
          <a:xfrm>
            <a:off x="4207046" y="4484303"/>
            <a:ext cx="6120000" cy="3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6D33720-379A-C633-FC87-10925AB5A5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34" t="17789" r="18275" b="13104"/>
          <a:stretch/>
        </p:blipFill>
        <p:spPr>
          <a:xfrm>
            <a:off x="4207046" y="1609460"/>
            <a:ext cx="6120000" cy="3900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E1559B-3FE5-EEC7-84FC-95586B6B7A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05" t="27292" r="29615" b="27292"/>
          <a:stretch/>
        </p:blipFill>
        <p:spPr>
          <a:xfrm>
            <a:off x="4207046" y="1941673"/>
            <a:ext cx="6120000" cy="219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C78D348-E8FE-AE7A-AED1-1168E55D4B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34" t="45461" r="28818" b="32885"/>
          <a:stretch/>
        </p:blipFill>
        <p:spPr>
          <a:xfrm>
            <a:off x="4207046" y="4488274"/>
            <a:ext cx="6120000" cy="61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46CAF7C-86DF-7E1A-0094-0A24BB70F7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417" t="34265" r="19088" b="24241"/>
          <a:stretch/>
        </p:blipFill>
        <p:spPr>
          <a:xfrm>
            <a:off x="4207046" y="1941673"/>
            <a:ext cx="6120000" cy="1388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75C418C-7747-3F04-8687-C82AC6BD8A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418" t="33843" r="19088" b="24664"/>
          <a:stretch/>
        </p:blipFill>
        <p:spPr>
          <a:xfrm>
            <a:off x="4207046" y="3715179"/>
            <a:ext cx="6120000" cy="1388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B560EF45-5E40-664D-EA94-D051C8B976D4}"/>
              </a:ext>
            </a:extLst>
          </p:cNvPr>
          <p:cNvSpPr/>
          <p:nvPr/>
        </p:nvSpPr>
        <p:spPr>
          <a:xfrm>
            <a:off x="1061313" y="5139698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Materialisierte Sicht erstellen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0A797E7-5FB5-F074-F157-FE9E5AB42AF0}"/>
              </a:ext>
            </a:extLst>
          </p:cNvPr>
          <p:cNvSpPr/>
          <p:nvPr/>
        </p:nvSpPr>
        <p:spPr>
          <a:xfrm>
            <a:off x="1061313" y="5139698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Materialisierte Sicht erstellen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B0257C92-7296-9721-5DC8-612322FBE1C3}"/>
              </a:ext>
            </a:extLst>
          </p:cNvPr>
          <p:cNvSpPr/>
          <p:nvPr/>
        </p:nvSpPr>
        <p:spPr>
          <a:xfrm>
            <a:off x="1061313" y="2598481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Virtuelle Tabelle erstellen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DA25CD4-7753-32CD-9ABB-0C4C0DF17E5C}"/>
              </a:ext>
            </a:extLst>
          </p:cNvPr>
          <p:cNvSpPr/>
          <p:nvPr/>
        </p:nvSpPr>
        <p:spPr>
          <a:xfrm>
            <a:off x="1061313" y="3863892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832C63F-0AA1-26F8-68F4-D3CD9094DF7A}"/>
              </a:ext>
            </a:extLst>
          </p:cNvPr>
          <p:cNvSpPr/>
          <p:nvPr/>
        </p:nvSpPr>
        <p:spPr>
          <a:xfrm>
            <a:off x="1061313" y="2598481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Virtuelle Tabelle erstellen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3C26F4A1-DB71-4998-5C1F-87A76E0DB3B1}"/>
              </a:ext>
            </a:extLst>
          </p:cNvPr>
          <p:cNvSpPr/>
          <p:nvPr/>
        </p:nvSpPr>
        <p:spPr>
          <a:xfrm>
            <a:off x="1061313" y="1328146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Abfragen ohne View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3143940-0324-22FB-A96D-FDCA5FF43C63}"/>
              </a:ext>
            </a:extLst>
          </p:cNvPr>
          <p:cNvSpPr/>
          <p:nvPr/>
        </p:nvSpPr>
        <p:spPr>
          <a:xfrm>
            <a:off x="1061313" y="1328146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Abfragen ohne View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73A8343-86AA-87C4-11AA-6E644B0D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75C9B0-F2BF-CD4A-106E-A67726F8EB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15</a:t>
            </a:fld>
            <a:endParaRPr lang="de-DE" alt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0318501-1E0A-5FA2-04BD-3A2567D94549}"/>
              </a:ext>
            </a:extLst>
          </p:cNvPr>
          <p:cNvCxnSpPr>
            <a:cxnSpLocks/>
          </p:cNvCxnSpPr>
          <p:nvPr/>
        </p:nvCxnSpPr>
        <p:spPr>
          <a:xfrm>
            <a:off x="2051313" y="2145964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58C517E-63FB-071A-4840-BD1C5D2B7B9A}"/>
              </a:ext>
            </a:extLst>
          </p:cNvPr>
          <p:cNvSpPr/>
          <p:nvPr/>
        </p:nvSpPr>
        <p:spPr>
          <a:xfrm>
            <a:off x="1061313" y="3863892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9D5F29B-DA1C-30A9-26AB-449D48B38989}"/>
              </a:ext>
            </a:extLst>
          </p:cNvPr>
          <p:cNvCxnSpPr>
            <a:cxnSpLocks/>
          </p:cNvCxnSpPr>
          <p:nvPr/>
        </p:nvCxnSpPr>
        <p:spPr>
          <a:xfrm>
            <a:off x="2051313" y="3413632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38AC75E-05A5-1C9D-A6F2-527DBC02E51F}"/>
              </a:ext>
            </a:extLst>
          </p:cNvPr>
          <p:cNvCxnSpPr>
            <a:cxnSpLocks/>
          </p:cNvCxnSpPr>
          <p:nvPr/>
        </p:nvCxnSpPr>
        <p:spPr>
          <a:xfrm>
            <a:off x="2051313" y="4682303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6" grpId="0" animBg="1"/>
      <p:bldP spid="15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70768-8D22-961D-23EF-ECDE4328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iagramm, Reihe enthält.&#10;&#10;Automatisch generierte Beschreibung">
            <a:extLst>
              <a:ext uri="{FF2B5EF4-FFF2-40B4-BE49-F238E27FC236}">
                <a16:creationId xmlns:a16="http://schemas.microsoft.com/office/drawing/2014/main" id="{0A7C61F8-EE8A-A495-32CD-78833A36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495" y="1442446"/>
            <a:ext cx="4810040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9F5FE6-8B5B-F057-6F6D-5E9E8A31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09" y="1442447"/>
            <a:ext cx="4857198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C92B8F1-C0FA-E74B-45BE-4B3FA8AA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448049-6A28-D5C9-29DC-E1FB831E40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16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F2BAE581-D603-187F-756A-B5B676DBB822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9ED31074-9FA9-02A8-925F-5579546198D2}"/>
              </a:ext>
            </a:extLst>
          </p:cNvPr>
          <p:cNvSpPr/>
          <p:nvPr/>
        </p:nvSpPr>
        <p:spPr>
          <a:xfrm>
            <a:off x="8561779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A60254C7-F7A1-14B9-30C0-BB796E1D5941}"/>
              </a:ext>
            </a:extLst>
          </p:cNvPr>
          <p:cNvSpPr/>
          <p:nvPr/>
        </p:nvSpPr>
        <p:spPr>
          <a:xfrm>
            <a:off x="1016308" y="4645545"/>
            <a:ext cx="4857198" cy="131419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u="sng" dirty="0" err="1"/>
              <a:t>Readperformance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und ohne View etwa gleich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gespeicherten Werten in einer Tabelle etwa 4-mal performanter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DB624B4-752E-303B-2AA7-C5EF6699D4CA}"/>
              </a:ext>
            </a:extLst>
          </p:cNvPr>
          <p:cNvSpPr/>
          <p:nvPr/>
        </p:nvSpPr>
        <p:spPr>
          <a:xfrm>
            <a:off x="6318495" y="4645546"/>
            <a:ext cx="4810040" cy="131419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u="sng" dirty="0" err="1"/>
              <a:t>Writeperformance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Virtuelle Sicht nimmt sich nicht viel mit der Version ohne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Triggern etwa 10-15% langsamer</a:t>
            </a:r>
          </a:p>
        </p:txBody>
      </p:sp>
    </p:spTree>
    <p:extLst>
      <p:ext uri="{BB962C8B-B14F-4D97-AF65-F5344CB8AC3E}">
        <p14:creationId xmlns:p14="http://schemas.microsoft.com/office/powerpoint/2010/main" val="257113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FA58-F1A9-48BE-2A6D-670C1A6B2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16029536-20AD-8AA2-2F8C-F278EA13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14" y="1283997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4D6DA24-596B-F9A3-710B-50797CF6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3F374-FD2A-560F-AEDD-8A550161B59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17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46C54D7E-5017-5185-2F32-C0F6D6E42C90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D295A4FB-DCF6-6280-CBC1-33AE0A57B0F4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0A3D9FA6-A2A1-BCAB-03E3-20A4ABC51005}"/>
              </a:ext>
            </a:extLst>
          </p:cNvPr>
          <p:cNvSpPr/>
          <p:nvPr/>
        </p:nvSpPr>
        <p:spPr>
          <a:xfrm>
            <a:off x="576454" y="1953317"/>
            <a:ext cx="3600000" cy="324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Lesegeschwindigkeit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 Sicht in </a:t>
            </a:r>
            <a:r>
              <a:rPr lang="de-DE" dirty="0" err="1"/>
              <a:t>Postgres</a:t>
            </a:r>
            <a:r>
              <a:rPr lang="de-DE" dirty="0"/>
              <a:t> am schnellsten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der </a:t>
            </a:r>
            <a:r>
              <a:rPr lang="de-DE" dirty="0" err="1"/>
              <a:t>Neuberechnun</a:t>
            </a:r>
            <a:r>
              <a:rPr lang="de-DE" dirty="0"/>
              <a:t>-gen spielt keine Rolle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Trigger-Implementierung in </a:t>
            </a:r>
            <a:r>
              <a:rPr lang="de-DE" dirty="0" err="1"/>
              <a:t>Postgres</a:t>
            </a:r>
            <a:r>
              <a:rPr lang="de-DE" dirty="0"/>
              <a:t> &gt;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Interessanter Anstieg nach ca. 25s in </a:t>
            </a:r>
            <a:r>
              <a:rPr lang="de-DE" dirty="0" err="1"/>
              <a:t>Postgres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39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68C8-FA86-7035-6035-F9C29B9B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C681003-0D2B-E035-CCD7-A1285B82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14" y="1283997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847733F-469A-B620-C8BE-FAC410C2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B7211B-D3D3-D22A-ACAA-9D2955A431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18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CBDF1694-C63F-0445-0260-87A3A036CB72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BB7430E9-3CCD-FC55-EA62-49755E739BDF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58B16E54-46ED-2001-2F33-35E799F21346}"/>
              </a:ext>
            </a:extLst>
          </p:cNvPr>
          <p:cNvSpPr/>
          <p:nvPr/>
        </p:nvSpPr>
        <p:spPr>
          <a:xfrm>
            <a:off x="576453" y="1953317"/>
            <a:ext cx="3600001" cy="324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Schreibgeschwindigkeit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an Aktualisierungen in der materialisierten Sicht sehr entscheidender Faktor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 in MySQL wieder schlechter als in </a:t>
            </a:r>
            <a:r>
              <a:rPr lang="de-DE" dirty="0" err="1"/>
              <a:t>Postgres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Materialisierten Sicht bei kleinerer Anzahl an </a:t>
            </a:r>
            <a:r>
              <a:rPr lang="de-DE" dirty="0" err="1"/>
              <a:t>Neube</a:t>
            </a:r>
            <a:r>
              <a:rPr lang="de-DE" dirty="0"/>
              <a:t>-rechnungen am besten</a:t>
            </a:r>
          </a:p>
        </p:txBody>
      </p:sp>
    </p:spTree>
    <p:extLst>
      <p:ext uri="{BB962C8B-B14F-4D97-AF65-F5344CB8AC3E}">
        <p14:creationId xmlns:p14="http://schemas.microsoft.com/office/powerpoint/2010/main" val="155680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10DC0-1A93-D28F-FFAD-89A6510B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A59E2-E666-BC9D-7763-B4E8AE42F2B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9085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D4966C-2C50-F46E-B5CB-5A1665214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63BED6F-27F9-C7B7-2D3C-9125B7E9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66622DC-06A2-BCCF-198D-92D7811AB266}"/>
              </a:ext>
            </a:extLst>
          </p:cNvPr>
          <p:cNvSpPr/>
          <p:nvPr/>
        </p:nvSpPr>
        <p:spPr>
          <a:xfrm>
            <a:off x="608538" y="132814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2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Ausführung der Benchmarks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228E0C34-B177-8DCE-772C-225383A4810A}"/>
              </a:ext>
            </a:extLst>
          </p:cNvPr>
          <p:cNvSpPr/>
          <p:nvPr/>
        </p:nvSpPr>
        <p:spPr>
          <a:xfrm>
            <a:off x="608538" y="2104081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0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Datentypen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21A7CBE-629C-C984-EB90-A584CC981003}"/>
              </a:ext>
            </a:extLst>
          </p:cNvPr>
          <p:cNvSpPr/>
          <p:nvPr/>
        </p:nvSpPr>
        <p:spPr>
          <a:xfrm>
            <a:off x="608538" y="288001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4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Indizes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E7EEED3-E8B3-6893-F599-0B5563DAD612}"/>
              </a:ext>
            </a:extLst>
          </p:cNvPr>
          <p:cNvSpPr/>
          <p:nvPr/>
        </p:nvSpPr>
        <p:spPr>
          <a:xfrm>
            <a:off x="608538" y="3658372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8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Views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8FB9066-278A-1928-F8E7-3650FE5F628E}"/>
              </a:ext>
            </a:extLst>
          </p:cNvPr>
          <p:cNvSpPr/>
          <p:nvPr/>
        </p:nvSpPr>
        <p:spPr>
          <a:xfrm>
            <a:off x="608537" y="444102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2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Partitionen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2449463-B48F-606E-D0BD-46C064FC7153}"/>
              </a:ext>
            </a:extLst>
          </p:cNvPr>
          <p:cNvSpPr/>
          <p:nvPr/>
        </p:nvSpPr>
        <p:spPr>
          <a:xfrm>
            <a:off x="608537" y="5223680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Replikation</a:t>
            </a:r>
          </a:p>
        </p:txBody>
      </p:sp>
    </p:spTree>
    <p:extLst>
      <p:ext uri="{BB962C8B-B14F-4D97-AF65-F5344CB8AC3E}">
        <p14:creationId xmlns:p14="http://schemas.microsoft.com/office/powerpoint/2010/main" val="226042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AD34DB-A734-8675-D02C-58893DE0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1CBD0B-FD3E-2DB8-30AE-913CF1640E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20</a:t>
            </a:fld>
            <a:endParaRPr lang="de-DE" altLang="de-DE" dirty="0"/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EF859A0-0F28-9FAA-94B3-57350011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34" y="1448061"/>
            <a:ext cx="6169642" cy="3961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97BE1F-4E2D-3FD9-D546-A5728EA9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27" t="21276" r="15404" b="21579"/>
          <a:stretch/>
        </p:blipFill>
        <p:spPr>
          <a:xfrm>
            <a:off x="1476555" y="3399363"/>
            <a:ext cx="3253941" cy="2280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2B1A683F-8392-E41C-B6F1-85F9AD8483D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382CFF6D-CF78-13AE-4018-FCFF21A7A87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BD6D6AD2-1579-0E85-9DCB-7345DFF80D7B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CCBE6BE-270F-D8C9-E2A8-B848AB14FEAC}"/>
              </a:ext>
            </a:extLst>
          </p:cNvPr>
          <p:cNvSpPr/>
          <p:nvPr/>
        </p:nvSpPr>
        <p:spPr>
          <a:xfrm>
            <a:off x="608538" y="1785562"/>
            <a:ext cx="4648162" cy="125024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Partitionen bei der Erstellung der Tabelle mit angeben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unterschiedlicher Operatoren</a:t>
            </a:r>
          </a:p>
        </p:txBody>
      </p:sp>
    </p:spTree>
    <p:extLst>
      <p:ext uri="{BB962C8B-B14F-4D97-AF65-F5344CB8AC3E}">
        <p14:creationId xmlns:p14="http://schemas.microsoft.com/office/powerpoint/2010/main" val="1869667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F3D0B-69D0-5054-04A3-010DA6C9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CE4F30FE-65E6-7318-CABF-53E3F0D800E4}"/>
              </a:ext>
            </a:extLst>
          </p:cNvPr>
          <p:cNvSpPr/>
          <p:nvPr/>
        </p:nvSpPr>
        <p:spPr>
          <a:xfrm>
            <a:off x="7235256" y="280225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pic>
        <p:nvPicPr>
          <p:cNvPr id="6" name="Inhaltsplatzhalter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10D3114-09DA-C985-EB22-15F87985D1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70793" y="1416690"/>
            <a:ext cx="4680000" cy="3005295"/>
          </a:xfr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F11B763-3E47-C310-CA7E-260DD795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77BB2B-F1F1-ABE5-644D-D30EF942C4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21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741DE9B5-7D88-8395-9535-1DE1A7F5F9C7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74A5275C-DBF0-DF07-0D83-21D2A07D53C7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pic>
        <p:nvPicPr>
          <p:cNvPr id="13" name="Grafik 12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4FF2117C-8A75-C30B-9E01-504588FE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07" y="1419739"/>
            <a:ext cx="4680000" cy="3005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14758DD-8AC0-2134-F6EE-F10413E505B1}"/>
              </a:ext>
            </a:extLst>
          </p:cNvPr>
          <p:cNvSpPr/>
          <p:nvPr/>
        </p:nvSpPr>
        <p:spPr>
          <a:xfrm>
            <a:off x="1070794" y="4670551"/>
            <a:ext cx="4680000" cy="10932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Partition für jedes Herkunftsland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1 Land: Mit Partition &gt; Ohne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Mehreren: IN &gt; OR &gt; UNION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C5BD5D3-35C1-A97F-9C41-8533D073D088}"/>
              </a:ext>
            </a:extLst>
          </p:cNvPr>
          <p:cNvSpPr/>
          <p:nvPr/>
        </p:nvSpPr>
        <p:spPr>
          <a:xfrm>
            <a:off x="6441207" y="4673599"/>
            <a:ext cx="4680000" cy="10932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Partitionierung schneller als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Partitionen existieren, desto schlechter wird die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98741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EA353-E6CD-BE28-E35E-2CAB27B7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3C5F92-A840-0859-F5E0-51CFC10158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24393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65990A20-08C7-BA01-73AA-403045DD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41" t="24584" r="21095" b="15569"/>
          <a:stretch/>
        </p:blipFill>
        <p:spPr>
          <a:xfrm>
            <a:off x="3186843" y="3303887"/>
            <a:ext cx="5818313" cy="2435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17A29F-3E09-2BFA-43A7-274CAB4F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07" t="31442" r="9411" b="26145"/>
          <a:stretch/>
        </p:blipFill>
        <p:spPr>
          <a:xfrm>
            <a:off x="2449855" y="3737141"/>
            <a:ext cx="7388110" cy="1488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5BAB490-B24B-6B1A-6ECB-89AB6743F5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34" t="40476" r="11305" b="28384"/>
          <a:stretch/>
        </p:blipFill>
        <p:spPr>
          <a:xfrm>
            <a:off x="1860666" y="3749487"/>
            <a:ext cx="8457962" cy="77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F7D73BAC-2AD9-31E2-40BA-4DBDE0722D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73" t="34083" r="22290" b="26989"/>
          <a:stretch/>
        </p:blipFill>
        <p:spPr>
          <a:xfrm>
            <a:off x="2342773" y="3355646"/>
            <a:ext cx="7578000" cy="1059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5BD040E-CB99-CB73-2D25-1AD91F97F5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573" t="29813" r="16567" b="21276"/>
          <a:stretch/>
        </p:blipFill>
        <p:spPr>
          <a:xfrm>
            <a:off x="2342773" y="4566626"/>
            <a:ext cx="7578000" cy="1405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C4A392-E11F-DB99-2A8E-D5EBA41664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55" t="53929" r="59659" b="30440"/>
          <a:stretch/>
        </p:blipFill>
        <p:spPr>
          <a:xfrm>
            <a:off x="4045998" y="3504104"/>
            <a:ext cx="4100004" cy="3918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C4CFF80-7918-576F-6672-B81D5EBF30DC}"/>
              </a:ext>
            </a:extLst>
          </p:cNvPr>
          <p:cNvSpPr/>
          <p:nvPr/>
        </p:nvSpPr>
        <p:spPr>
          <a:xfrm>
            <a:off x="9549058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073958-478A-0CD5-1C02-88845C94F5A5}"/>
              </a:ext>
            </a:extLst>
          </p:cNvPr>
          <p:cNvSpPr/>
          <p:nvPr/>
        </p:nvSpPr>
        <p:spPr>
          <a:xfrm>
            <a:off x="9549042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0FC3B59-A400-24A7-A837-02C46EB3EDCD}"/>
              </a:ext>
            </a:extLst>
          </p:cNvPr>
          <p:cNvSpPr/>
          <p:nvPr/>
        </p:nvSpPr>
        <p:spPr>
          <a:xfrm>
            <a:off x="6558911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875D5563-03F0-E10A-1E89-7F1B6C258020}"/>
              </a:ext>
            </a:extLst>
          </p:cNvPr>
          <p:cNvSpPr/>
          <p:nvPr/>
        </p:nvSpPr>
        <p:spPr>
          <a:xfrm>
            <a:off x="6558903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79C834D-245E-15DB-B8BB-EC491551822A}"/>
              </a:ext>
            </a:extLst>
          </p:cNvPr>
          <p:cNvSpPr/>
          <p:nvPr/>
        </p:nvSpPr>
        <p:spPr>
          <a:xfrm>
            <a:off x="3568764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5CE48CF3-6FED-CD07-CE0A-9ED37FC1FFCB}"/>
              </a:ext>
            </a:extLst>
          </p:cNvPr>
          <p:cNvSpPr/>
          <p:nvPr/>
        </p:nvSpPr>
        <p:spPr>
          <a:xfrm>
            <a:off x="3568760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44681BEF-4A55-4E06-B563-BB834B704ACE}"/>
              </a:ext>
            </a:extLst>
          </p:cNvPr>
          <p:cNvSpPr/>
          <p:nvPr/>
        </p:nvSpPr>
        <p:spPr>
          <a:xfrm>
            <a:off x="578617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DDF7D78-BD39-1156-84C7-A5B66BE9B7E9}"/>
              </a:ext>
            </a:extLst>
          </p:cNvPr>
          <p:cNvSpPr/>
          <p:nvPr/>
        </p:nvSpPr>
        <p:spPr>
          <a:xfrm>
            <a:off x="578616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4997908-19CA-0D20-1906-0D0B42DB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replikation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98D03C-1B0F-EF68-B733-E9869B6293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23</a:t>
            </a:fld>
            <a:endParaRPr lang="de-DE" alt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3008F35-02E0-D698-B1D9-59F2014B060A}"/>
              </a:ext>
            </a:extLst>
          </p:cNvPr>
          <p:cNvCxnSpPr>
            <a:cxnSpLocks/>
          </p:cNvCxnSpPr>
          <p:nvPr/>
        </p:nvCxnSpPr>
        <p:spPr>
          <a:xfrm>
            <a:off x="2734782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AFED92F-AF7B-13AD-3FE3-2E59612BC850}"/>
              </a:ext>
            </a:extLst>
          </p:cNvPr>
          <p:cNvCxnSpPr>
            <a:cxnSpLocks/>
          </p:cNvCxnSpPr>
          <p:nvPr/>
        </p:nvCxnSpPr>
        <p:spPr>
          <a:xfrm>
            <a:off x="5721975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77FD65B-B217-1881-A5FF-D14918E326A2}"/>
              </a:ext>
            </a:extLst>
          </p:cNvPr>
          <p:cNvCxnSpPr>
            <a:cxnSpLocks/>
          </p:cNvCxnSpPr>
          <p:nvPr/>
        </p:nvCxnSpPr>
        <p:spPr>
          <a:xfrm>
            <a:off x="8694558" y="2416452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E67E51E6-C3C3-FE6B-CE95-7A483F6CF805}"/>
              </a:ext>
            </a:extLst>
          </p:cNvPr>
          <p:cNvSpPr txBox="1"/>
          <p:nvPr/>
        </p:nvSpPr>
        <p:spPr>
          <a:xfrm>
            <a:off x="-134112" y="5242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2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32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1B5D99A2-A005-1464-2E5B-6F598176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719389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21F08A1-4823-CBCA-FDCD-DFBDF3EC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7FFF6-7345-157E-6138-4F546C5A304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24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02BB783D-631F-9578-5104-09A166E27D4F}"/>
              </a:ext>
            </a:extLst>
          </p:cNvPr>
          <p:cNvSpPr/>
          <p:nvPr/>
        </p:nvSpPr>
        <p:spPr>
          <a:xfrm>
            <a:off x="681722" y="1909047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1.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Performance bei einem einzigen Thread wird analysiert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Daten werden auf den Master eingefügt, aber der Master und die Replikate abgefragt (mit je 1 Thread)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Version ohne Replikation doppelt so </a:t>
            </a:r>
            <a:r>
              <a:rPr lang="de-DE" dirty="0" err="1"/>
              <a:t>sch-nell</a:t>
            </a:r>
            <a:r>
              <a:rPr lang="de-DE" dirty="0"/>
              <a:t> bei Abfragen und etwas bei Inserts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Master und Replikate 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072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4DF38-1E7D-C370-EECF-A1871C5A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8CB979D-4AA6-4CCB-92AA-6B44EC17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3" y="1770287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CEAEAA0-EFBC-12B5-3D68-2AC55A989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190A36-8580-F51E-C840-02B0DD6959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25</a:t>
            </a:fld>
            <a:endParaRPr lang="de-DE" alt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DFBDEA5-7E3C-3F0E-DB5B-783BD765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577076"/>
              </p:ext>
            </p:extLst>
          </p:nvPr>
        </p:nvGraphicFramePr>
        <p:xfrm>
          <a:off x="1016952" y="3428999"/>
          <a:ext cx="4537656" cy="2178386"/>
        </p:xfrm>
        <a:graphic>
          <a:graphicData uri="http://schemas.openxmlformats.org/drawingml/2006/table">
            <a:tbl>
              <a:tblPr/>
              <a:tblGrid>
                <a:gridCol w="1409754">
                  <a:extLst>
                    <a:ext uri="{9D8B030D-6E8A-4147-A177-3AD203B41FA5}">
                      <a16:colId xmlns:a16="http://schemas.microsoft.com/office/drawing/2014/main" val="3180014648"/>
                    </a:ext>
                  </a:extLst>
                </a:gridCol>
                <a:gridCol w="1740170">
                  <a:extLst>
                    <a:ext uri="{9D8B030D-6E8A-4147-A177-3AD203B41FA5}">
                      <a16:colId xmlns:a16="http://schemas.microsoft.com/office/drawing/2014/main" val="2945697269"/>
                    </a:ext>
                  </a:extLst>
                </a:gridCol>
                <a:gridCol w="1387732">
                  <a:extLst>
                    <a:ext uri="{9D8B030D-6E8A-4147-A177-3AD203B41FA5}">
                      <a16:colId xmlns:a16="http://schemas.microsoft.com/office/drawing/2014/main" val="4230254514"/>
                    </a:ext>
                  </a:extLst>
                </a:gridCol>
              </a:tblGrid>
              <a:tr h="217025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Threadanzahl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CPU-Auslastung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No. Abfragen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596115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1.73%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24975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302597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26.91%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45972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04607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72.99%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55528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580364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97.51%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56884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3048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56507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29658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56133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959523"/>
                  </a:ext>
                </a:extLst>
              </a:tr>
            </a:tbl>
          </a:graphicData>
        </a:graphic>
      </p:graphicFrame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16E12792-E39A-33CD-A8A6-03E57B5581E9}"/>
              </a:ext>
            </a:extLst>
          </p:cNvPr>
          <p:cNvSpPr/>
          <p:nvPr/>
        </p:nvSpPr>
        <p:spPr>
          <a:xfrm>
            <a:off x="722760" y="1566397"/>
            <a:ext cx="5126039" cy="162435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steigender Auslastung sinkt die Anzahl an zusätzlichen Abfragen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Dadurch Vorteile, wenn die Last verteilt wird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Binlog</a:t>
            </a:r>
            <a:r>
              <a:rPr lang="de-DE" dirty="0"/>
              <a:t>-Format hat keine Auswirkungen</a:t>
            </a:r>
          </a:p>
        </p:txBody>
      </p:sp>
    </p:spTree>
    <p:extLst>
      <p:ext uri="{BB962C8B-B14F-4D97-AF65-F5344CB8AC3E}">
        <p14:creationId xmlns:p14="http://schemas.microsoft.com/office/powerpoint/2010/main" val="254705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0EEB-79F0-E373-9957-B7107FDF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39EF19A-5037-EF9E-E9C7-29A3D8DB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00" y="1306071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B0FF771-453F-566D-9C28-F7429C17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AF3AEB-09B3-5B6F-6C54-0031ABC8CC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26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05C8C81-1CF1-F369-CDE1-5D9D441637B9}"/>
              </a:ext>
            </a:extLst>
          </p:cNvPr>
          <p:cNvSpPr/>
          <p:nvPr/>
        </p:nvSpPr>
        <p:spPr>
          <a:xfrm>
            <a:off x="467945" y="1795391"/>
            <a:ext cx="3600000" cy="360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Kombinierter Ansatz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Single-Server mit 8, bzw. 16 Threads simuliert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Master-Replikat Last der Threads aufgeteilt auf auf 4 Knoten (1 M. + 3 R.)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Zweiter Ansatz etwa 4-mal so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Single-Server 8 und 16 Threads gleich schnell =&gt; bei M. - R. 16 &gt; 8</a:t>
            </a:r>
          </a:p>
        </p:txBody>
      </p:sp>
    </p:spTree>
    <p:extLst>
      <p:ext uri="{BB962C8B-B14F-4D97-AF65-F5344CB8AC3E}">
        <p14:creationId xmlns:p14="http://schemas.microsoft.com/office/powerpoint/2010/main" val="3419143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FC598B-F14F-FC71-DF7E-9AE094C2EEA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9502" y="2621959"/>
            <a:ext cx="9972996" cy="1359434"/>
          </a:xfrm>
        </p:spPr>
        <p:txBody>
          <a:bodyPr/>
          <a:lstStyle/>
          <a:p>
            <a:pPr algn="ctr"/>
            <a:r>
              <a:rPr lang="de-DE" sz="4200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05286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DE66-319A-2E23-7767-D02AFCE5C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>
            <a:extLst>
              <a:ext uri="{FF2B5EF4-FFF2-40B4-BE49-F238E27FC236}">
                <a16:creationId xmlns:a16="http://schemas.microsoft.com/office/drawing/2014/main" id="{B1BD6CCC-3E46-940E-A6D7-37CE2ABE200A}"/>
              </a:ext>
            </a:extLst>
          </p:cNvPr>
          <p:cNvSpPr txBox="1">
            <a:spLocks/>
          </p:cNvSpPr>
          <p:nvPr/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01288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F9EB104-BB31-4676-A69B-D2BC3D1EFC76}" type="slidenum">
              <a:rPr lang="de-DE" smtClean="0"/>
              <a:pPr/>
              <a:t>3</a:t>
            </a:fld>
            <a:endParaRPr lang="de-DE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9047BF0A-21F0-A104-A129-97B7E682F9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237586"/>
                  </p:ext>
                </p:extLst>
              </p:nvPr>
            </p:nvGraphicFramePr>
            <p:xfrm>
              <a:off x="8578059" y="2552794"/>
              <a:ext cx="2880000" cy="1753200"/>
            </p:xfrm>
            <a:graphic>
              <a:graphicData uri="http://schemas.microsoft.com/office/powerpoint/2016/slidezoom">
                <pslz:sldZm>
                  <pslz:sldZmObj sldId="303" cId="4254240101">
                    <pslz:zmPr id="{CCFAC0C7-F3B7-5247-A42A-D1B0185B451C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80000" cy="17532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047BF0A-21F0-A104-A129-97B7E682F9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8059" y="2552794"/>
                <a:ext cx="2880000" cy="17532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66D92B8F-5801-219C-7723-04EC8C94BC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1960715"/>
                  </p:ext>
                </p:extLst>
              </p:nvPr>
            </p:nvGraphicFramePr>
            <p:xfrm>
              <a:off x="993918" y="2552202"/>
              <a:ext cx="2880000" cy="1754385"/>
            </p:xfrm>
            <a:graphic>
              <a:graphicData uri="http://schemas.microsoft.com/office/powerpoint/2016/slidezoom">
                <pslz:sldZm>
                  <pslz:sldZmObj sldId="282" cId="3008081517">
                    <pslz:zmPr id="{660B865A-08C2-FC47-BFBB-A4EE93406130}" returnToParent="0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80000" cy="17543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6D92B8F-5801-219C-7723-04EC8C94BC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918" y="2552202"/>
                <a:ext cx="2880000" cy="17543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4" name="Titel 3">
            <a:extLst>
              <a:ext uri="{FF2B5EF4-FFF2-40B4-BE49-F238E27FC236}">
                <a16:creationId xmlns:a16="http://schemas.microsoft.com/office/drawing/2014/main" id="{C4BF09A9-72DD-D7F8-F41D-759CC338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Ausführung</a:t>
            </a:r>
            <a:r>
              <a:rPr lang="en-US" dirty="0"/>
              <a:t> der Benchmarks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FFA246-C566-0B28-6A3F-5DCFF7371E9C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0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2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3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4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73375633-2C79-EF1E-8EF7-451CC0749A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5887385"/>
                  </p:ext>
                </p:extLst>
              </p:nvPr>
            </p:nvGraphicFramePr>
            <p:xfrm>
              <a:off x="4785988" y="2552202"/>
              <a:ext cx="2880000" cy="1753595"/>
            </p:xfrm>
            <a:graphic>
              <a:graphicData uri="http://schemas.microsoft.com/office/powerpoint/2016/slidezoom">
                <pslz:sldZm>
                  <pslz:sldZmObj sldId="310" cId="3414940399">
                    <pslz:zmPr id="{64F21F54-7F39-C54A-864F-7B074A64AF7B}" returnToParent="0" imageType="cover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80000" cy="175359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3375633-2C79-EF1E-8EF7-451CC0749A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85988" y="2552202"/>
                <a:ext cx="2880000" cy="175359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B382CDB-5925-6A6D-32DE-D4C77A77C9AB}"/>
              </a:ext>
            </a:extLst>
          </p:cNvPr>
          <p:cNvCxnSpPr>
            <a:cxnSpLocks/>
          </p:cNvCxnSpPr>
          <p:nvPr/>
        </p:nvCxnSpPr>
        <p:spPr>
          <a:xfrm>
            <a:off x="3980788" y="345712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C4A3CFC-328F-E6BD-C74C-4F65372E0440}"/>
              </a:ext>
            </a:extLst>
          </p:cNvPr>
          <p:cNvCxnSpPr>
            <a:cxnSpLocks/>
          </p:cNvCxnSpPr>
          <p:nvPr/>
        </p:nvCxnSpPr>
        <p:spPr>
          <a:xfrm>
            <a:off x="7745998" y="3398010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46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7"/>
    </mc:Choice>
    <mc:Fallback xmlns="">
      <p:transition spd="slow" advTm="251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2954-01CE-B0F9-3CC9-C7AC99D4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C9D625E-2B66-8443-5A1B-0DDA0144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0" t="31128" r="46830" b="23326"/>
          <a:stretch/>
        </p:blipFill>
        <p:spPr>
          <a:xfrm>
            <a:off x="4418135" y="2573630"/>
            <a:ext cx="6687675" cy="1884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03C6A23-0CF4-499F-B020-DE2D3D452D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4" t="23849" r="32882" b="16948"/>
          <a:stretch/>
        </p:blipFill>
        <p:spPr>
          <a:xfrm>
            <a:off x="4505736" y="2256323"/>
            <a:ext cx="6512480" cy="2423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9E4F38-3E5C-E7E7-91F5-2441376C7B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93" t="15665" r="7478" b="11207"/>
          <a:stretch/>
        </p:blipFill>
        <p:spPr>
          <a:xfrm>
            <a:off x="4166532" y="1727786"/>
            <a:ext cx="7189553" cy="3552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CCBD6D2-5C0D-79ED-16F1-08023840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671" t="19030" r="13834" b="13281"/>
          <a:stretch/>
        </p:blipFill>
        <p:spPr>
          <a:xfrm>
            <a:off x="5273180" y="1671863"/>
            <a:ext cx="4977587" cy="3688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2133B873-BFBA-A662-0971-680F2DAB82DC}"/>
              </a:ext>
            </a:extLst>
          </p:cNvPr>
          <p:cNvSpPr/>
          <p:nvPr/>
        </p:nvSpPr>
        <p:spPr>
          <a:xfrm>
            <a:off x="4420320" y="1739758"/>
            <a:ext cx="6685490" cy="3552689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Sysbench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Open-Source-Tool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Gilt als </a:t>
            </a:r>
            <a:r>
              <a:rPr lang="de-DE" b="1" dirty="0"/>
              <a:t>de facto Standard </a:t>
            </a:r>
            <a:r>
              <a:rPr lang="de-DE" dirty="0"/>
              <a:t>im Bereich der Datenbankbenchmarks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Unterstützt mehrere DBMS, wie MySQL oder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Basiert auf </a:t>
            </a:r>
            <a:r>
              <a:rPr lang="de-DE" b="1" dirty="0" err="1"/>
              <a:t>LuaJIT</a:t>
            </a:r>
            <a:r>
              <a:rPr lang="de-DE" dirty="0"/>
              <a:t> =&gt; unterstützt Skriptfähigkeit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Konfiguration angeben: Driver, Host, Port, User, Passwort und Datenbankname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Metriken, wie Transaktionen pro Sekunde oder Latenz werden in einer Log-Datei gespeichert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Keine Visualisierung der Ergebnisse in Echtzeit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33D268-2728-53E6-4913-67A5C540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Benchmark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72CFBA-E7C3-7501-D6C7-B2B476F5DB64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BA71D4E-C9EA-88A9-53D9-F94CE3BBD7AF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0BA5296-1933-660A-B571-B72FDCD38921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CCCAA5F-5252-B24E-A8F1-F16BADE27250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EB2E31D-8D21-59A9-6F88-C7B773492665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88016A7-FA55-E757-7BA9-74919E867990}"/>
              </a:ext>
            </a:extLst>
          </p:cNvPr>
          <p:cNvCxnSpPr>
            <a:cxnSpLocks/>
          </p:cNvCxnSpPr>
          <p:nvPr/>
        </p:nvCxnSpPr>
        <p:spPr>
          <a:xfrm>
            <a:off x="2303143" y="2281441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C0DB23-7C1E-8D84-6395-ED21CE959BC0}"/>
              </a:ext>
            </a:extLst>
          </p:cNvPr>
          <p:cNvCxnSpPr>
            <a:cxnSpLocks/>
          </p:cNvCxnSpPr>
          <p:nvPr/>
        </p:nvCxnSpPr>
        <p:spPr>
          <a:xfrm>
            <a:off x="2303806" y="332868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34AA395-AC7A-A8DE-60F1-7B4A930D538B}"/>
              </a:ext>
            </a:extLst>
          </p:cNvPr>
          <p:cNvCxnSpPr>
            <a:cxnSpLocks/>
          </p:cNvCxnSpPr>
          <p:nvPr/>
        </p:nvCxnSpPr>
        <p:spPr>
          <a:xfrm>
            <a:off x="2303143" y="439059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C3AC8DB9-B17F-8903-E77D-9C7833221747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1FD6D564-640B-605C-C7E1-C6E6CA58FC6D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8FECD185-F085-FCA7-35A0-3AE82E6EE4C8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11E28275-F056-D68B-C21B-BE626B637C07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AE291C0A-3F20-756C-D790-A5A8C9D928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</p:spPr>
        <p:txBody>
          <a:bodyPr/>
          <a:lstStyle/>
          <a:p>
            <a:fld id="{8F9EB104-BB31-4676-A69B-D2BC3D1EFC76}" type="slidenum">
              <a:rPr lang="de-DE" smtClean="0"/>
              <a:pPr/>
              <a:t>4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0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"/>
    </mc:Choice>
    <mc:Fallback xmlns="">
      <p:transition spd="slow" advTm="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3A412-BF8F-A3C2-3EC8-6C5E8D74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EE6AE5C-32A0-AF90-0818-D9888F36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4" t="23401" r="51753" b="18145"/>
          <a:stretch/>
        </p:blipFill>
        <p:spPr>
          <a:xfrm>
            <a:off x="3035757" y="1981431"/>
            <a:ext cx="6487200" cy="3292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57F2C252-9227-2053-67BC-9B142D4C7754}"/>
              </a:ext>
            </a:extLst>
          </p:cNvPr>
          <p:cNvSpPr/>
          <p:nvPr/>
        </p:nvSpPr>
        <p:spPr>
          <a:xfrm>
            <a:off x="3465364" y="3218467"/>
            <a:ext cx="5973589" cy="88485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B8C3B58-117F-EC05-2D3C-0B32759A826C}"/>
              </a:ext>
            </a:extLst>
          </p:cNvPr>
          <p:cNvSpPr/>
          <p:nvPr/>
        </p:nvSpPr>
        <p:spPr>
          <a:xfrm>
            <a:off x="3319667" y="2439421"/>
            <a:ext cx="4617066" cy="2809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12D8DAB-5D4C-C040-E41A-434B3EB83366}"/>
              </a:ext>
            </a:extLst>
          </p:cNvPr>
          <p:cNvSpPr/>
          <p:nvPr/>
        </p:nvSpPr>
        <p:spPr>
          <a:xfrm>
            <a:off x="3320143" y="2694458"/>
            <a:ext cx="3812257" cy="30902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53123F9-7B55-145F-E42B-CA88176C661B}"/>
              </a:ext>
            </a:extLst>
          </p:cNvPr>
          <p:cNvSpPr/>
          <p:nvPr/>
        </p:nvSpPr>
        <p:spPr>
          <a:xfrm>
            <a:off x="3465363" y="4096797"/>
            <a:ext cx="5973589" cy="90882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27908D7-3621-35F8-89CA-3DEC59C78CA2}"/>
              </a:ext>
            </a:extLst>
          </p:cNvPr>
          <p:cNvSpPr txBox="1"/>
          <p:nvPr/>
        </p:nvSpPr>
        <p:spPr>
          <a:xfrm>
            <a:off x="3035757" y="1618677"/>
            <a:ext cx="561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Beispielhafter Aufruf des </a:t>
            </a:r>
            <a:r>
              <a:rPr lang="de-DE" sz="1600" b="1" dirty="0" err="1"/>
              <a:t>Orchestrator</a:t>
            </a:r>
            <a:r>
              <a:rPr lang="de-DE" sz="1600" b="1" dirty="0"/>
              <a:t>-Skripts: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785701-9C1F-8CB9-ABB7-78041FF21D9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7A3C3B-0991-87E5-F625-933FE38F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Ausführungsplan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D87280FC-DBE5-7768-F8E7-9A41F2C85D9B}"/>
              </a:ext>
            </a:extLst>
          </p:cNvPr>
          <p:cNvSpPr/>
          <p:nvPr/>
        </p:nvSpPr>
        <p:spPr>
          <a:xfrm>
            <a:off x="3240000" y="1328400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2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 dirty="0"/>
              <a:t>Durchlaufe alle Skripte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880A7D5D-899E-0BF5-521C-D0A51ACE5E15}"/>
              </a:ext>
            </a:extLst>
          </p:cNvPr>
          <p:cNvSpPr/>
          <p:nvPr/>
        </p:nvSpPr>
        <p:spPr>
          <a:xfrm>
            <a:off x="3690000" y="2102400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0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200" dirty="0"/>
              <a:t>Durchlaufe</a:t>
            </a:r>
            <a:r>
              <a:rPr lang="de-DE" sz="2400" dirty="0"/>
              <a:t> alle DBMS-</a:t>
            </a:r>
            <a:r>
              <a:rPr lang="de-DE" sz="2400" dirty="0" err="1"/>
              <a:t>Configs</a:t>
            </a:r>
            <a:endParaRPr lang="de-DE" sz="2400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0988600B-1E35-5A75-5BC0-D03CA6D697F8}"/>
              </a:ext>
            </a:extLst>
          </p:cNvPr>
          <p:cNvSpPr/>
          <p:nvPr/>
        </p:nvSpPr>
        <p:spPr>
          <a:xfrm>
            <a:off x="4140000" y="2880016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4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/>
              <a:t>Kombination von exportierten Variablen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72AA21A6-520C-AEFE-645F-3AF3F7BA2F0C}"/>
              </a:ext>
            </a:extLst>
          </p:cNvPr>
          <p:cNvSpPr/>
          <p:nvPr/>
        </p:nvSpPr>
        <p:spPr>
          <a:xfrm>
            <a:off x="4590000" y="3658372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8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 err="1"/>
              <a:t>Prepare</a:t>
            </a:r>
            <a:r>
              <a:rPr lang="de-DE" sz="2000" dirty="0"/>
              <a:t> &gt; Insert &gt; Select &gt; </a:t>
            </a:r>
            <a:r>
              <a:rPr lang="de-DE" sz="2000" dirty="0" err="1"/>
              <a:t>Cleanup</a:t>
            </a:r>
            <a:endParaRPr lang="de-DE" sz="2000" dirty="0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E506622-D205-829A-C259-E5C4C994BBBF}"/>
              </a:ext>
            </a:extLst>
          </p:cNvPr>
          <p:cNvSpPr/>
          <p:nvPr/>
        </p:nvSpPr>
        <p:spPr>
          <a:xfrm>
            <a:off x="4590000" y="4441026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2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/>
              <a:t>Ggfs. Select-Befehle in 1 Ordner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410EA19-44E1-92CD-BA3D-CAFCF4AC0C2A}"/>
              </a:ext>
            </a:extLst>
          </p:cNvPr>
          <p:cNvSpPr/>
          <p:nvPr/>
        </p:nvSpPr>
        <p:spPr>
          <a:xfrm>
            <a:off x="3240000" y="5223680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 dirty="0"/>
              <a:t>Graphen erstellen mit Python</a:t>
            </a:r>
          </a:p>
        </p:txBody>
      </p:sp>
      <p:cxnSp>
        <p:nvCxnSpPr>
          <p:cNvPr id="26" name="Gekrümmte Verbindung 25">
            <a:extLst>
              <a:ext uri="{FF2B5EF4-FFF2-40B4-BE49-F238E27FC236}">
                <a16:creationId xmlns:a16="http://schemas.microsoft.com/office/drawing/2014/main" id="{69DB5CF3-3F7C-4396-FE86-1FB6BEF4B42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644107" y="2401467"/>
            <a:ext cx="312019" cy="775681"/>
          </a:xfrm>
          <a:prstGeom prst="curvedConnector4">
            <a:avLst>
              <a:gd name="adj1" fmla="val -73265"/>
              <a:gd name="adj2" fmla="val 100452"/>
            </a:avLst>
          </a:prstGeom>
          <a:ln w="50800">
            <a:solidFill>
              <a:srgbClr val="012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80304C82-3375-2B2D-79D6-9A55E994C9C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090300" y="3269791"/>
            <a:ext cx="312019" cy="775681"/>
          </a:xfrm>
          <a:prstGeom prst="curvedConnector4">
            <a:avLst>
              <a:gd name="adj1" fmla="val -73265"/>
              <a:gd name="adj2" fmla="val 100452"/>
            </a:avLst>
          </a:prstGeom>
          <a:ln w="50800">
            <a:solidFill>
              <a:srgbClr val="012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krümmte Verbindung 4">
            <a:extLst>
              <a:ext uri="{FF2B5EF4-FFF2-40B4-BE49-F238E27FC236}">
                <a16:creationId xmlns:a16="http://schemas.microsoft.com/office/drawing/2014/main" id="{FB5212AA-4AB4-FB8F-952F-3FC009FCA0B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87474" y="1595126"/>
            <a:ext cx="312019" cy="775681"/>
          </a:xfrm>
          <a:prstGeom prst="curvedConnector4">
            <a:avLst>
              <a:gd name="adj1" fmla="val -73265"/>
              <a:gd name="adj2" fmla="val 100452"/>
            </a:avLst>
          </a:prstGeom>
          <a:ln w="50800">
            <a:solidFill>
              <a:srgbClr val="012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4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3" grpId="0" animBg="1"/>
      <p:bldP spid="14" grpId="0" animBg="1"/>
      <p:bldP spid="31" grpId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9F2D-A6EC-8E00-2AB9-D39A05BD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64DC48-E9F6-A10D-6558-94F62C66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46" y="1268733"/>
            <a:ext cx="7721938" cy="4626418"/>
          </a:xfrm>
          <a:prstGeom prst="roundRect">
            <a:avLst>
              <a:gd name="adj" fmla="val 6716"/>
            </a:avLst>
          </a:prstGeom>
        </p:spPr>
      </p:pic>
      <p:pic>
        <p:nvPicPr>
          <p:cNvPr id="2" name="Inhaltsplatzhalter 4" descr="Ein Bild, das Software, Multimedia-Software, Text, Grafiksoftware enthält.&#10;&#10;Automatisch generierte Beschreibung">
            <a:extLst>
              <a:ext uri="{FF2B5EF4-FFF2-40B4-BE49-F238E27FC236}">
                <a16:creationId xmlns:a16="http://schemas.microsoft.com/office/drawing/2014/main" id="{E8B13429-BB0A-BDBC-C072-BFCC8A07AF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11"/>
          <a:stretch/>
        </p:blipFill>
        <p:spPr>
          <a:xfrm>
            <a:off x="1614428" y="1268732"/>
            <a:ext cx="8949600" cy="4626418"/>
          </a:xfrm>
          <a:prstGeom prst="roundRect">
            <a:avLst>
              <a:gd name="adj" fmla="val 4323"/>
            </a:avLst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8C03FFD-A5F2-11AD-9D81-36ADC68C0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CI/CD - Plattform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F1DCB1-1AF0-D7F5-92AA-FF563C0D3AF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6</a:t>
            </a:fld>
            <a:endParaRPr lang="de-DE" alt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5345794-F683-1FEB-FC5E-CA65A01FE4E4}"/>
              </a:ext>
            </a:extLst>
          </p:cNvPr>
          <p:cNvSpPr/>
          <p:nvPr/>
        </p:nvSpPr>
        <p:spPr>
          <a:xfrm>
            <a:off x="3816280" y="3750230"/>
            <a:ext cx="1676120" cy="4546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1E854B-3DD0-6B23-E96E-A256CA26B15E}"/>
              </a:ext>
            </a:extLst>
          </p:cNvPr>
          <p:cNvSpPr/>
          <p:nvPr/>
        </p:nvSpPr>
        <p:spPr>
          <a:xfrm>
            <a:off x="5615852" y="3582157"/>
            <a:ext cx="1968657" cy="231342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E93BBE-B848-F0A1-C754-9A0C75018CDA}"/>
              </a:ext>
            </a:extLst>
          </p:cNvPr>
          <p:cNvSpPr/>
          <p:nvPr/>
        </p:nvSpPr>
        <p:spPr>
          <a:xfrm>
            <a:off x="7707961" y="3750229"/>
            <a:ext cx="1676120" cy="4546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50418F-DD9D-4125-A8A3-3777B2498D72}"/>
              </a:ext>
            </a:extLst>
          </p:cNvPr>
          <p:cNvSpPr/>
          <p:nvPr/>
        </p:nvSpPr>
        <p:spPr>
          <a:xfrm>
            <a:off x="3529887" y="1597218"/>
            <a:ext cx="572785" cy="28206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2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0CC1C-B215-1A4C-52F6-2EB6D895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D2AD65-0D29-A0C9-D612-E5528F378AD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7341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D0845E-2F8B-A81A-C806-387EB439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7FEA2-5155-3E50-5BE1-4C6417A628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8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435031F7-A297-A366-D917-32BFA913969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5D706D0-D7ED-0739-4533-3978182E0CE0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BAC39F4C-C389-FB12-42A3-0F5BBF8F3002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pic>
        <p:nvPicPr>
          <p:cNvPr id="5" name="Grafik 4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553DE681-1880-A83F-1D19-C053AE72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80" y="3165200"/>
            <a:ext cx="448488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0F552FCB-5BAF-41DA-97D3-F2941AC3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36" y="3165200"/>
            <a:ext cx="452885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BBBC82A8-B7A7-676E-B408-3D7458B8BFA8}"/>
              </a:ext>
            </a:extLst>
          </p:cNvPr>
          <p:cNvSpPr/>
          <p:nvPr/>
        </p:nvSpPr>
        <p:spPr>
          <a:xfrm>
            <a:off x="974559" y="1622738"/>
            <a:ext cx="10281576" cy="121408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Einmal alle Spalten als </a:t>
            </a:r>
            <a:r>
              <a:rPr lang="de-DE" b="1" dirty="0"/>
              <a:t>NOT NULL </a:t>
            </a:r>
            <a:r>
              <a:rPr lang="de-DE" dirty="0"/>
              <a:t>deklariert und einmal die Default-Einstellung genutzt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Leichte Performancevorteile sowohl bei Abfragen als auch beim 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Entscheidung vor allem aus Gründen der </a:t>
            </a:r>
            <a:r>
              <a:rPr lang="de-DE" b="1" dirty="0"/>
              <a:t>Datenintegrität und -konsistenz</a:t>
            </a:r>
            <a:r>
              <a:rPr lang="de-DE" dirty="0"/>
              <a:t> treffen</a:t>
            </a:r>
          </a:p>
        </p:txBody>
      </p:sp>
    </p:spTree>
    <p:extLst>
      <p:ext uri="{BB962C8B-B14F-4D97-AF65-F5344CB8AC3E}">
        <p14:creationId xmlns:p14="http://schemas.microsoft.com/office/powerpoint/2010/main" val="46553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9595-D47C-F5FD-2732-9A6973CC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AE4EEA9-7DF1-C2D2-8A23-5FD0DA7E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FAD06A-2D08-B8B8-5978-C89FFE8685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9</a:t>
            </a:fld>
            <a:endParaRPr lang="de-DE" altLang="de-DE" dirty="0"/>
          </a:p>
        </p:txBody>
      </p:sp>
      <p:pic>
        <p:nvPicPr>
          <p:cNvPr id="6" name="Grafik 5" descr="Ein Bild, das Reihe, Diagramm, Text enthält.&#10;&#10;Automatisch generierte Beschreibung">
            <a:extLst>
              <a:ext uri="{FF2B5EF4-FFF2-40B4-BE49-F238E27FC236}">
                <a16:creationId xmlns:a16="http://schemas.microsoft.com/office/drawing/2014/main" id="{5508D41E-1D91-03CD-EE40-2B91CB64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92" y="1478900"/>
            <a:ext cx="6307200" cy="4050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9AB9F68B-509D-2FBF-741F-E1D26856FA9D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1E501E8-34F8-0729-2D08-75331E9581A5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A706535D-4B24-D02C-05E6-17527FA607ED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83A65F55-55B8-418C-E66E-319B759E8451}"/>
              </a:ext>
            </a:extLst>
          </p:cNvPr>
          <p:cNvSpPr/>
          <p:nvPr/>
        </p:nvSpPr>
        <p:spPr>
          <a:xfrm>
            <a:off x="313982" y="2271520"/>
            <a:ext cx="4973124" cy="246518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kleiner der Speicherplatz, desto kleiner der mögliche Wertebereich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Speicherplatz (in Bits), desto langsamer ist der Datentyp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Unterschiede hier aber nicht stark aussagegebend</a:t>
            </a:r>
          </a:p>
          <a:p>
            <a:r>
              <a:rPr lang="de-DE" dirty="0"/>
              <a:t>=&gt; Den kleinstmöglichen Typen auswählen</a:t>
            </a:r>
          </a:p>
        </p:txBody>
      </p:sp>
    </p:spTree>
    <p:extLst>
      <p:ext uri="{BB962C8B-B14F-4D97-AF65-F5344CB8AC3E}">
        <p14:creationId xmlns:p14="http://schemas.microsoft.com/office/powerpoint/2010/main" val="895222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0.4|0.3"/>
</p:tagLst>
</file>

<file path=ppt/theme/theme1.xml><?xml version="1.0" encoding="utf-8"?>
<a:theme xmlns:a="http://schemas.openxmlformats.org/drawingml/2006/main" name="Alle HAW Vorlagen">
  <a:themeElements>
    <a:clrScheme name="Benutzerdefiniert 6">
      <a:dk1>
        <a:sysClr val="windowText" lastClr="000000"/>
      </a:dk1>
      <a:lt1>
        <a:sysClr val="window" lastClr="FFFFFF"/>
      </a:lt1>
      <a:dk2>
        <a:srgbClr val="02288E"/>
      </a:dk2>
      <a:lt2>
        <a:srgbClr val="A0BEE1"/>
      </a:lt2>
      <a:accent1>
        <a:srgbClr val="0096D3"/>
      </a:accent1>
      <a:accent2>
        <a:srgbClr val="D2E6F0"/>
      </a:accent2>
      <a:accent3>
        <a:srgbClr val="D2DCF1"/>
      </a:accent3>
      <a:accent4>
        <a:srgbClr val="5A9BA2"/>
      </a:accent4>
      <a:accent5>
        <a:srgbClr val="A0CDC6"/>
      </a:accent5>
      <a:accent6>
        <a:srgbClr val="F79646"/>
      </a:accent6>
      <a:hlink>
        <a:srgbClr val="0096D3"/>
      </a:hlink>
      <a:folHlink>
        <a:srgbClr val="64BFE7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8A84CBE-1381-F64C-B131-B1C00D5FDC9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5C9C585-ADB5-3C41-9D22-C9C8B0C1B770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AED10DDD9D3E499BBABF0CBFAB081C" ma:contentTypeVersion="3" ma:contentTypeDescription="Ein neues Dokument erstellen." ma:contentTypeScope="" ma:versionID="1724e04b20a51e365cbaeabdc28fe6e4">
  <xsd:schema xmlns:xsd="http://www.w3.org/2001/XMLSchema" xmlns:xs="http://www.w3.org/2001/XMLSchema" xmlns:p="http://schemas.microsoft.com/office/2006/metadata/properties" xmlns:ns2="efd3ee8a-631b-48f2-b30a-2f8e58b8df8b" targetNamespace="http://schemas.microsoft.com/office/2006/metadata/properties" ma:root="true" ma:fieldsID="9fe676ebd9b069d99f762b5e2a84a79d" ns2:_="">
    <xsd:import namespace="efd3ee8a-631b-48f2-b30a-2f8e58b8df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3ee8a-631b-48f2-b30a-2f8e58b8df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54AD9C-230C-405B-8C57-3F5A78F94B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687216-A874-410C-AC24-E4A94B477580}">
  <ds:schemaRefs>
    <ds:schemaRef ds:uri="efd3ee8a-631b-48f2-b30a-2f8e58b8df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4E2B26-6201-464C-A172-D5A813A4DB3B}">
  <ds:schemaRefs>
    <ds:schemaRef ds:uri="efd3ee8a-631b-48f2-b30a-2f8e58b8df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Alle HAW Vorlagen</Template>
  <TotalTime>0</TotalTime>
  <Words>1001</Words>
  <Application>Microsoft Macintosh PowerPoint</Application>
  <PresentationFormat>Breitbild</PresentationFormat>
  <Paragraphs>215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Alle HAW Vorlagen</vt:lpstr>
      <vt:lpstr>Benutzerdefiniertes Design</vt:lpstr>
      <vt:lpstr>PowerPoint-Präsentation</vt:lpstr>
      <vt:lpstr>GLIEDERUNG</vt:lpstr>
      <vt:lpstr>Ausführung der Benchmarks</vt:lpstr>
      <vt:lpstr>Benchmark</vt:lpstr>
      <vt:lpstr>Ausführungsplan</vt:lpstr>
      <vt:lpstr>CI/CD - Plattform</vt:lpstr>
      <vt:lpstr>Datentypen</vt:lpstr>
      <vt:lpstr>Datentypen</vt:lpstr>
      <vt:lpstr>Datentypen</vt:lpstr>
      <vt:lpstr>Datentypen</vt:lpstr>
      <vt:lpstr>Indizes</vt:lpstr>
      <vt:lpstr>Indizes Allgemein</vt:lpstr>
      <vt:lpstr>Vergleich von B-Tree und Hash</vt:lpstr>
      <vt:lpstr>VIEWS</vt:lpstr>
      <vt:lpstr>Views</vt:lpstr>
      <vt:lpstr>Views</vt:lpstr>
      <vt:lpstr>Views</vt:lpstr>
      <vt:lpstr>Views</vt:lpstr>
      <vt:lpstr>Partitionen</vt:lpstr>
      <vt:lpstr>Partitionen</vt:lpstr>
      <vt:lpstr>Partitionen</vt:lpstr>
      <vt:lpstr>Replikation</vt:lpstr>
      <vt:lpstr>replikation</vt:lpstr>
      <vt:lpstr>Replikation</vt:lpstr>
      <vt:lpstr>Replikation</vt:lpstr>
      <vt:lpstr>Replikation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Freire Mendes</dc:creator>
  <cp:lastModifiedBy>Daniel Freire Mendes</cp:lastModifiedBy>
  <cp:revision>990</cp:revision>
  <dcterms:created xsi:type="dcterms:W3CDTF">2025-03-14T11:56:47Z</dcterms:created>
  <dcterms:modified xsi:type="dcterms:W3CDTF">2025-04-09T12:32:36Z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0x01010035AED10DDD9D3E499BBABF0CBFAB081C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2023-05-21T20:39:10Z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2c6cac8d-ab61-47b3-8209-4df2e46aefbc</vt:lpwstr>
  </property>
  <property fmtid="{D5CDD505-2E9C-101B-9397-08002B2CF9AE}" pid="8" name="MSIP_Label_defa4170-0d19-0005-0004-bc88714345d2_ActionId">
    <vt:lpwstr>4d4b73b9-1e29-4ac0-86e2-f1c2f9a0273d</vt:lpwstr>
  </property>
  <property fmtid="{D5CDD505-2E9C-101B-9397-08002B2CF9AE}" pid="9" name="MSIP_Label_defa4170-0d19-0005-0004-bc88714345d2_ContentBits">
    <vt:lpwstr>0</vt:lpwstr>
  </property>
</Properties>
</file>